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7" r:id="rId4"/>
    <p:sldId id="259" r:id="rId5"/>
    <p:sldId id="260" r:id="rId6"/>
    <p:sldId id="263" r:id="rId7"/>
    <p:sldId id="261" r:id="rId8"/>
    <p:sldId id="265" r:id="rId9"/>
    <p:sldId id="266" r:id="rId10"/>
    <p:sldId id="264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880EF-8AA0-4AFD-BA54-C568CC5CE9F5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31C0-6A9E-4592-8C0F-32C42E4C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543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880EF-8AA0-4AFD-BA54-C568CC5CE9F5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31C0-6A9E-4592-8C0F-32C42E4C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880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880EF-8AA0-4AFD-BA54-C568CC5CE9F5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31C0-6A9E-4592-8C0F-32C42E4C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34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880EF-8AA0-4AFD-BA54-C568CC5CE9F5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31C0-6A9E-4592-8C0F-32C42E4C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029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880EF-8AA0-4AFD-BA54-C568CC5CE9F5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31C0-6A9E-4592-8C0F-32C42E4C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162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880EF-8AA0-4AFD-BA54-C568CC5CE9F5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31C0-6A9E-4592-8C0F-32C42E4C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229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880EF-8AA0-4AFD-BA54-C568CC5CE9F5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31C0-6A9E-4592-8C0F-32C42E4C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034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880EF-8AA0-4AFD-BA54-C568CC5CE9F5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31C0-6A9E-4592-8C0F-32C42E4C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49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880EF-8AA0-4AFD-BA54-C568CC5CE9F5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31C0-6A9E-4592-8C0F-32C42E4C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279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880EF-8AA0-4AFD-BA54-C568CC5CE9F5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31C0-6A9E-4592-8C0F-32C42E4C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658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880EF-8AA0-4AFD-BA54-C568CC5CE9F5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031C0-6A9E-4592-8C0F-32C42E4C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305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880EF-8AA0-4AFD-BA54-C568CC5CE9F5}" type="datetimeFigureOut">
              <a:rPr lang="en-GB" smtClean="0"/>
              <a:t>26/04/2017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031C0-6A9E-4592-8C0F-32C42E4C0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741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Overview of gynaecology cancers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Mr Matthews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7090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Chemotherapy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Key to gynaecology cancer management</a:t>
            </a:r>
          </a:p>
          <a:p>
            <a:r>
              <a:rPr lang="en-GB" sz="2000" dirty="0" smtClean="0"/>
              <a:t>Main stay of care in Ovarian and cervical cancer in advanced stages</a:t>
            </a:r>
          </a:p>
          <a:p>
            <a:r>
              <a:rPr lang="en-GB" sz="2000" dirty="0" smtClean="0"/>
              <a:t>Has enormous side effects that should be explained to the patient.</a:t>
            </a:r>
          </a:p>
          <a:p>
            <a:r>
              <a:rPr lang="en-GB" sz="2000" dirty="0" smtClean="0"/>
              <a:t>Pre-chemotherapy evaluation with thorough investigation to obtain a baseline is essential.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82381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Radiotherapy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Radiation therapy remains a key component part of </a:t>
            </a:r>
            <a:r>
              <a:rPr lang="en-GB" sz="2000" dirty="0" smtClean="0"/>
              <a:t>treatment programmes </a:t>
            </a:r>
            <a:r>
              <a:rPr lang="en-GB" sz="2000" dirty="0"/>
              <a:t>for gynaecological cancers</a:t>
            </a:r>
            <a:r>
              <a:rPr lang="en-GB" sz="2000" dirty="0" smtClean="0"/>
              <a:t>.</a:t>
            </a:r>
          </a:p>
          <a:p>
            <a:r>
              <a:rPr lang="en-GB" sz="2000" dirty="0" smtClean="0"/>
              <a:t> </a:t>
            </a:r>
            <a:r>
              <a:rPr lang="en-GB" sz="2000" dirty="0"/>
              <a:t>In endometrial </a:t>
            </a:r>
            <a:r>
              <a:rPr lang="en-GB" sz="2000" dirty="0" smtClean="0"/>
              <a:t>cancer the </a:t>
            </a:r>
            <a:r>
              <a:rPr lang="en-GB" sz="2000" dirty="0"/>
              <a:t>principal role is as an adjuvant treatment </a:t>
            </a:r>
            <a:r>
              <a:rPr lang="en-GB" sz="2000" dirty="0" smtClean="0"/>
              <a:t>postoperatively and </a:t>
            </a:r>
            <a:r>
              <a:rPr lang="en-GB" sz="2000" dirty="0"/>
              <a:t>the past decade has seen this refined with far greater use </a:t>
            </a:r>
            <a:r>
              <a:rPr lang="en-GB" sz="2000" dirty="0" smtClean="0"/>
              <a:t>of vagina </a:t>
            </a:r>
            <a:r>
              <a:rPr lang="en-GB" sz="2000" dirty="0"/>
              <a:t>brachytherapy and a marked reduction in the use </a:t>
            </a:r>
            <a:r>
              <a:rPr lang="en-GB" sz="2000" dirty="0" smtClean="0"/>
              <a:t>of external </a:t>
            </a:r>
            <a:r>
              <a:rPr lang="en-GB" sz="2000" dirty="0"/>
              <a:t>beam radiotherapy. </a:t>
            </a:r>
            <a:endParaRPr lang="en-GB" sz="2000" dirty="0" smtClean="0"/>
          </a:p>
          <a:p>
            <a:r>
              <a:rPr lang="en-GB" sz="2000" dirty="0" smtClean="0"/>
              <a:t>In </a:t>
            </a:r>
            <a:r>
              <a:rPr lang="en-GB" sz="2000" dirty="0"/>
              <a:t>cervix cancer radiation </a:t>
            </a:r>
            <a:r>
              <a:rPr lang="en-GB" sz="2000" dirty="0" smtClean="0"/>
              <a:t>is usually </a:t>
            </a:r>
            <a:r>
              <a:rPr lang="en-GB" sz="2000" dirty="0"/>
              <a:t>combined with chemotherapy concomitantly, </a:t>
            </a:r>
            <a:r>
              <a:rPr lang="en-GB" sz="2000" dirty="0" smtClean="0"/>
              <a:t>and remains </a:t>
            </a:r>
            <a:r>
              <a:rPr lang="en-GB" sz="2000" dirty="0"/>
              <a:t>the standard of care for larger tumours and for </a:t>
            </a:r>
            <a:r>
              <a:rPr lang="en-GB" sz="2000" dirty="0" smtClean="0"/>
              <a:t>older patients</a:t>
            </a:r>
            <a:r>
              <a:rPr lang="en-GB" sz="2000" dirty="0"/>
              <a:t>. </a:t>
            </a:r>
            <a:endParaRPr lang="en-GB" sz="2000" dirty="0" smtClean="0"/>
          </a:p>
          <a:p>
            <a:r>
              <a:rPr lang="en-GB" sz="2000" dirty="0" smtClean="0"/>
              <a:t>New </a:t>
            </a:r>
            <a:r>
              <a:rPr lang="en-GB" sz="2000" dirty="0"/>
              <a:t>approaches include </a:t>
            </a:r>
            <a:r>
              <a:rPr lang="en-GB" sz="2000" dirty="0" err="1"/>
              <a:t>neoadjuvant</a:t>
            </a:r>
            <a:r>
              <a:rPr lang="en-GB" sz="2000" dirty="0"/>
              <a:t> </a:t>
            </a:r>
            <a:r>
              <a:rPr lang="en-GB" sz="2000" dirty="0" smtClean="0"/>
              <a:t>chemotherapy or </a:t>
            </a:r>
            <a:r>
              <a:rPr lang="en-GB" sz="2000" dirty="0"/>
              <a:t>postoperative maintenance but these await the results </a:t>
            </a:r>
            <a:r>
              <a:rPr lang="en-GB" sz="2000" dirty="0" smtClean="0"/>
              <a:t>of current </a:t>
            </a:r>
            <a:r>
              <a:rPr lang="en-GB" sz="2000" dirty="0"/>
              <a:t>trials before they become accepted for routine use.</a:t>
            </a:r>
          </a:p>
        </p:txBody>
      </p:sp>
    </p:spTree>
    <p:extLst>
      <p:ext uri="{BB962C8B-B14F-4D97-AF65-F5344CB8AC3E}">
        <p14:creationId xmlns:p14="http://schemas.microsoft.com/office/powerpoint/2010/main" val="2150485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Cervical cancer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/>
              <a:t>Carcinoma of the cervix is the second commonest </a:t>
            </a:r>
            <a:r>
              <a:rPr lang="en-GB" dirty="0" smtClean="0"/>
              <a:t>cancer among </a:t>
            </a:r>
            <a:r>
              <a:rPr lang="en-GB" dirty="0"/>
              <a:t>women worldwide, with only breast cancer </a:t>
            </a:r>
            <a:r>
              <a:rPr lang="en-GB" dirty="0" smtClean="0"/>
              <a:t>occurring more </a:t>
            </a:r>
            <a:r>
              <a:rPr lang="en-GB" dirty="0"/>
              <a:t>commonly. </a:t>
            </a:r>
            <a:endParaRPr lang="en-GB" dirty="0" smtClean="0"/>
          </a:p>
          <a:p>
            <a:r>
              <a:rPr lang="en-GB" dirty="0" smtClean="0"/>
              <a:t>Worldwide</a:t>
            </a:r>
            <a:r>
              <a:rPr lang="en-GB" dirty="0"/>
              <a:t>, cervical cancer </a:t>
            </a:r>
            <a:r>
              <a:rPr lang="en-GB" dirty="0" smtClean="0"/>
              <a:t>accounts for </a:t>
            </a:r>
            <a:r>
              <a:rPr lang="en-GB" dirty="0"/>
              <a:t>about 500 000 new diagnoses and 273 000 deaths </a:t>
            </a:r>
            <a:r>
              <a:rPr lang="en-GB" dirty="0" smtClean="0"/>
              <a:t>every year</a:t>
            </a:r>
            <a:r>
              <a:rPr lang="en-GB" dirty="0"/>
              <a:t>. </a:t>
            </a:r>
            <a:endParaRPr lang="en-GB" dirty="0" smtClean="0"/>
          </a:p>
          <a:p>
            <a:r>
              <a:rPr lang="en-GB" dirty="0" smtClean="0"/>
              <a:t>Of </a:t>
            </a:r>
            <a:r>
              <a:rPr lang="en-GB" dirty="0"/>
              <a:t>the new cases, 80% occur in the </a:t>
            </a:r>
            <a:r>
              <a:rPr lang="en-GB" dirty="0" smtClean="0"/>
              <a:t>underdeveloped countries</a:t>
            </a:r>
            <a:r>
              <a:rPr lang="en-GB" dirty="0"/>
              <a:t>, and in some of these countries cervical </a:t>
            </a:r>
            <a:r>
              <a:rPr lang="en-GB" dirty="0" smtClean="0"/>
              <a:t>cancer is </a:t>
            </a:r>
            <a:r>
              <a:rPr lang="en-GB" dirty="0"/>
              <a:t>the commonest cancer in women. </a:t>
            </a:r>
            <a:endParaRPr lang="en-GB" dirty="0" smtClean="0"/>
          </a:p>
          <a:p>
            <a:r>
              <a:rPr lang="en-GB" dirty="0" smtClean="0"/>
              <a:t>This </a:t>
            </a:r>
            <a:r>
              <a:rPr lang="en-GB" dirty="0"/>
              <a:t>situation is </a:t>
            </a:r>
            <a:r>
              <a:rPr lang="en-GB" dirty="0" smtClean="0"/>
              <a:t>compounded by </a:t>
            </a:r>
            <a:r>
              <a:rPr lang="en-GB" dirty="0"/>
              <a:t>the fact that in underdeveloped </a:t>
            </a:r>
            <a:r>
              <a:rPr lang="en-GB" dirty="0" smtClean="0"/>
              <a:t>countries 75</a:t>
            </a:r>
            <a:r>
              <a:rPr lang="en-GB" dirty="0"/>
              <a:t>% of affected women present with an advanced </a:t>
            </a:r>
            <a:r>
              <a:rPr lang="en-GB" dirty="0" smtClean="0"/>
              <a:t>stage, which </a:t>
            </a:r>
            <a:r>
              <a:rPr lang="en-GB" dirty="0"/>
              <a:t>is the opposite to presentations in developed </a:t>
            </a:r>
            <a:r>
              <a:rPr lang="en-GB" dirty="0" smtClean="0"/>
              <a:t>countries, where </a:t>
            </a:r>
            <a:r>
              <a:rPr lang="en-GB" dirty="0"/>
              <a:t>75% of affected women present early and </a:t>
            </a:r>
            <a:r>
              <a:rPr lang="en-GB" dirty="0" smtClean="0"/>
              <a:t>a cure </a:t>
            </a:r>
            <a:r>
              <a:rPr lang="en-GB" dirty="0"/>
              <a:t>can be realistically expected</a:t>
            </a:r>
            <a:r>
              <a:rPr lang="en-GB" dirty="0" smtClean="0"/>
              <a:t>.</a:t>
            </a:r>
          </a:p>
          <a:p>
            <a:r>
              <a:rPr lang="en-GB" dirty="0" smtClean="0"/>
              <a:t> </a:t>
            </a:r>
            <a:r>
              <a:rPr lang="en-GB" dirty="0"/>
              <a:t>Cervical cancer </a:t>
            </a:r>
            <a:r>
              <a:rPr lang="en-GB" dirty="0" smtClean="0"/>
              <a:t>contributes over </a:t>
            </a:r>
            <a:r>
              <a:rPr lang="en-GB" dirty="0"/>
              <a:t>2.7 million years of life lost among </a:t>
            </a:r>
            <a:r>
              <a:rPr lang="en-GB" dirty="0" smtClean="0"/>
              <a:t>women between </a:t>
            </a:r>
            <a:r>
              <a:rPr lang="en-GB" dirty="0"/>
              <a:t>the ages of 25 and 64 years worldwide, some </a:t>
            </a:r>
            <a:r>
              <a:rPr lang="en-GB" dirty="0" smtClean="0"/>
              <a:t>2.4 million </a:t>
            </a:r>
            <a:r>
              <a:rPr lang="en-GB" dirty="0"/>
              <a:t>of which occur in developing areas and only </a:t>
            </a:r>
            <a:r>
              <a:rPr lang="en-GB" dirty="0" smtClean="0"/>
              <a:t>0.3 million </a:t>
            </a:r>
            <a:r>
              <a:rPr lang="en-GB" dirty="0"/>
              <a:t>in developed countries.</a:t>
            </a:r>
          </a:p>
        </p:txBody>
      </p:sp>
    </p:spTree>
    <p:extLst>
      <p:ext uri="{BB962C8B-B14F-4D97-AF65-F5344CB8AC3E}">
        <p14:creationId xmlns:p14="http://schemas.microsoft.com/office/powerpoint/2010/main" val="559076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Cervical cancer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The lifetime </a:t>
            </a:r>
            <a:r>
              <a:rPr lang="en-GB" sz="2000" dirty="0"/>
              <a:t>risk of a female of developing cervical cancer </a:t>
            </a:r>
            <a:r>
              <a:rPr lang="en-GB" sz="2000" dirty="0" smtClean="0"/>
              <a:t>is 1 </a:t>
            </a:r>
            <a:r>
              <a:rPr lang="en-GB" sz="2000" dirty="0"/>
              <a:t>in </a:t>
            </a:r>
            <a:r>
              <a:rPr lang="en-GB" sz="2000" dirty="0" smtClean="0"/>
              <a:t>136</a:t>
            </a:r>
          </a:p>
          <a:p>
            <a:r>
              <a:rPr lang="en-GB" sz="2000" dirty="0" smtClean="0"/>
              <a:t>Cervical cancer </a:t>
            </a:r>
            <a:r>
              <a:rPr lang="en-GB" sz="2000" dirty="0"/>
              <a:t>is a preventable </a:t>
            </a:r>
            <a:r>
              <a:rPr lang="en-GB" sz="2000" dirty="0" smtClean="0"/>
              <a:t>condition and </a:t>
            </a:r>
            <a:r>
              <a:rPr lang="en-GB" sz="2000" dirty="0"/>
              <a:t>considerable effort goes into detecting and </a:t>
            </a:r>
            <a:r>
              <a:rPr lang="en-GB" sz="2000" dirty="0" smtClean="0"/>
              <a:t>treating the </a:t>
            </a:r>
            <a:r>
              <a:rPr lang="en-GB" sz="2000" dirty="0"/>
              <a:t>pre - invasive disease, primarily in developed </a:t>
            </a:r>
            <a:r>
              <a:rPr lang="en-GB" sz="2000" dirty="0" smtClean="0"/>
              <a:t>countries (Pap Smear)</a:t>
            </a:r>
          </a:p>
          <a:p>
            <a:r>
              <a:rPr lang="en-GB" sz="2000" dirty="0"/>
              <a:t>The introduction of vaccines against human </a:t>
            </a:r>
            <a:r>
              <a:rPr lang="en-GB" sz="2000" dirty="0" smtClean="0"/>
              <a:t>papillomavirus (HPV</a:t>
            </a:r>
            <a:r>
              <a:rPr lang="en-GB" sz="2000" dirty="0"/>
              <a:t>), the causal agent in cervical cancer, has </a:t>
            </a:r>
            <a:r>
              <a:rPr lang="en-GB" sz="2000" dirty="0" smtClean="0"/>
              <a:t>been a </a:t>
            </a:r>
            <a:r>
              <a:rPr lang="en-GB" sz="2000" dirty="0"/>
              <a:t>major advance in cervical cancer prevention.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799634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Ovarian cancer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000" dirty="0"/>
              <a:t>Epithelial ovarian cancer (EOC) is the second </a:t>
            </a:r>
            <a:r>
              <a:rPr lang="en-GB" sz="2000" dirty="0" smtClean="0"/>
              <a:t>leading cause </a:t>
            </a:r>
            <a:r>
              <a:rPr lang="en-GB" sz="2000" dirty="0"/>
              <a:t>of death from gynaecological cancer, and the </a:t>
            </a:r>
            <a:r>
              <a:rPr lang="en-GB" sz="2000" dirty="0" smtClean="0"/>
              <a:t>fifth most </a:t>
            </a:r>
            <a:r>
              <a:rPr lang="en-GB" sz="2000" dirty="0"/>
              <a:t>common cancer in women overall. </a:t>
            </a:r>
            <a:endParaRPr lang="en-GB" sz="2000" dirty="0" smtClean="0"/>
          </a:p>
          <a:p>
            <a:r>
              <a:rPr lang="en-GB" sz="2000" dirty="0" smtClean="0"/>
              <a:t>It </a:t>
            </a:r>
            <a:r>
              <a:rPr lang="en-GB" sz="2000" dirty="0"/>
              <a:t>is a </a:t>
            </a:r>
            <a:r>
              <a:rPr lang="en-GB" sz="2000" dirty="0" smtClean="0"/>
              <a:t>serious disease</a:t>
            </a:r>
            <a:r>
              <a:rPr lang="en-GB" sz="2000" dirty="0"/>
              <a:t>, particularly in advanced stages with a course </a:t>
            </a:r>
            <a:r>
              <a:rPr lang="en-GB" sz="2000" dirty="0" smtClean="0"/>
              <a:t>that is </a:t>
            </a:r>
            <a:r>
              <a:rPr lang="en-GB" sz="2000" dirty="0"/>
              <a:t>punctuated by frequent tumour recurrences, and has </a:t>
            </a:r>
            <a:r>
              <a:rPr lang="en-GB" sz="2000" dirty="0" smtClean="0"/>
              <a:t>a negative </a:t>
            </a:r>
            <a:r>
              <a:rPr lang="en-GB" sz="2000" dirty="0"/>
              <a:t>impact on quality and length of life.</a:t>
            </a:r>
          </a:p>
          <a:p>
            <a:r>
              <a:rPr lang="en-GB" sz="2000" dirty="0"/>
              <a:t>Disease progression typically occurs via </a:t>
            </a:r>
            <a:r>
              <a:rPr lang="en-GB" sz="2000" dirty="0" smtClean="0"/>
              <a:t>loco-regional </a:t>
            </a:r>
            <a:r>
              <a:rPr lang="en-GB" sz="2000" dirty="0" smtClean="0"/>
              <a:t>peritoneal </a:t>
            </a:r>
            <a:r>
              <a:rPr lang="en-GB" sz="2000" dirty="0"/>
              <a:t>dissemination and its consequences </a:t>
            </a:r>
            <a:r>
              <a:rPr lang="en-GB" sz="2000" dirty="0" smtClean="0"/>
              <a:t>rather than </a:t>
            </a:r>
            <a:r>
              <a:rPr lang="en-GB" sz="2000" dirty="0"/>
              <a:t>via visceral metastatic disease; </a:t>
            </a:r>
            <a:endParaRPr lang="en-GB" sz="2000" dirty="0" smtClean="0"/>
          </a:p>
          <a:p>
            <a:r>
              <a:rPr lang="en-GB" sz="2000" dirty="0" smtClean="0"/>
              <a:t>Patients commonly develop </a:t>
            </a:r>
            <a:r>
              <a:rPr lang="en-GB" sz="2000" dirty="0"/>
              <a:t>recurrent ascites and bowel obstruction.</a:t>
            </a:r>
          </a:p>
          <a:p>
            <a:r>
              <a:rPr lang="en-GB" sz="2000" dirty="0"/>
              <a:t>Some patients are cured completely even of </a:t>
            </a:r>
            <a:r>
              <a:rPr lang="en-GB" sz="2000" dirty="0" smtClean="0"/>
              <a:t>advanced ovarian </a:t>
            </a:r>
            <a:r>
              <a:rPr lang="en-GB" sz="2000" dirty="0"/>
              <a:t>cancer with </a:t>
            </a:r>
            <a:r>
              <a:rPr lang="en-GB" sz="2000" dirty="0" smtClean="0"/>
              <a:t>first </a:t>
            </a:r>
            <a:r>
              <a:rPr lang="en-GB" sz="2000" dirty="0"/>
              <a:t>- line multimodality therapy </a:t>
            </a:r>
            <a:r>
              <a:rPr lang="en-GB" sz="2000" dirty="0" smtClean="0"/>
              <a:t>and therefore </a:t>
            </a:r>
            <a:r>
              <a:rPr lang="en-GB" sz="2000" dirty="0"/>
              <a:t>research interest into reducing the incidence </a:t>
            </a:r>
            <a:r>
              <a:rPr lang="en-GB" sz="2000" dirty="0" smtClean="0"/>
              <a:t>of recurrence </a:t>
            </a:r>
            <a:r>
              <a:rPr lang="en-GB" sz="2000" dirty="0"/>
              <a:t>and improving the prognosis of the disease </a:t>
            </a:r>
            <a:r>
              <a:rPr lang="en-GB" sz="2000" dirty="0" smtClean="0"/>
              <a:t>is intense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185949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GB" dirty="0" smtClean="0"/>
              <a:t>Ovarian cancer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The current lifetime risk is 1 per 70 women, the </a:t>
            </a:r>
            <a:r>
              <a:rPr lang="en-GB" dirty="0" smtClean="0"/>
              <a:t>incidence being </a:t>
            </a:r>
            <a:r>
              <a:rPr lang="en-GB" dirty="0"/>
              <a:t>approximately 22 per 100 000 population</a:t>
            </a:r>
            <a:r>
              <a:rPr lang="en-GB" dirty="0" smtClean="0"/>
              <a:t>.</a:t>
            </a:r>
          </a:p>
          <a:p>
            <a:r>
              <a:rPr lang="en-GB" dirty="0" smtClean="0"/>
              <a:t>Epithelial </a:t>
            </a:r>
            <a:r>
              <a:rPr lang="en-GB" dirty="0" smtClean="0"/>
              <a:t>ovarian </a:t>
            </a:r>
            <a:r>
              <a:rPr lang="en-GB" dirty="0"/>
              <a:t>cancer is a disease of older women, the </a:t>
            </a:r>
            <a:r>
              <a:rPr lang="en-GB" dirty="0" smtClean="0"/>
              <a:t>incidence peaking </a:t>
            </a:r>
            <a:r>
              <a:rPr lang="en-GB" dirty="0"/>
              <a:t>at the age of 67 </a:t>
            </a:r>
            <a:r>
              <a:rPr lang="en-GB" dirty="0" smtClean="0"/>
              <a:t>years</a:t>
            </a:r>
          </a:p>
          <a:p>
            <a:r>
              <a:rPr lang="en-GB" dirty="0" smtClean="0"/>
              <a:t>There </a:t>
            </a:r>
            <a:r>
              <a:rPr lang="en-GB" dirty="0"/>
              <a:t>are about 7000 new cases of ovarian cancer </a:t>
            </a:r>
            <a:r>
              <a:rPr lang="en-GB" dirty="0" smtClean="0"/>
              <a:t>diagnosed in </a:t>
            </a:r>
            <a:r>
              <a:rPr lang="en-GB" dirty="0"/>
              <a:t>the UK annually with about 4370 deaths, and </a:t>
            </a:r>
            <a:r>
              <a:rPr lang="en-GB" dirty="0" smtClean="0"/>
              <a:t>in most </a:t>
            </a:r>
            <a:r>
              <a:rPr lang="en-GB" dirty="0"/>
              <a:t>centres the overall survival at 5 years is around 40</a:t>
            </a:r>
            <a:r>
              <a:rPr lang="en-GB" dirty="0" smtClean="0"/>
              <a:t>%.</a:t>
            </a:r>
            <a:r>
              <a:rPr lang="en-GB" dirty="0"/>
              <a:t> </a:t>
            </a:r>
            <a:endParaRPr lang="en-GB" dirty="0" smtClean="0"/>
          </a:p>
          <a:p>
            <a:r>
              <a:rPr lang="en-GB" dirty="0" smtClean="0"/>
              <a:t>Incessant </a:t>
            </a:r>
            <a:r>
              <a:rPr lang="en-GB" dirty="0"/>
              <a:t>ovulation is thought to be an important </a:t>
            </a:r>
            <a:r>
              <a:rPr lang="en-GB" dirty="0" smtClean="0"/>
              <a:t>factor and factors </a:t>
            </a:r>
            <a:r>
              <a:rPr lang="en-GB" dirty="0"/>
              <a:t>that </a:t>
            </a:r>
            <a:r>
              <a:rPr lang="en-GB" dirty="0" smtClean="0"/>
              <a:t>interfere with </a:t>
            </a:r>
            <a:r>
              <a:rPr lang="en-GB" dirty="0"/>
              <a:t>ovulation are found to affect the incidence of </a:t>
            </a:r>
            <a:r>
              <a:rPr lang="en-GB" dirty="0" smtClean="0"/>
              <a:t>ovarian</a:t>
            </a:r>
          </a:p>
          <a:p>
            <a:r>
              <a:rPr lang="en-GB" dirty="0" smtClean="0"/>
              <a:t>Use </a:t>
            </a:r>
            <a:r>
              <a:rPr lang="en-GB" dirty="0"/>
              <a:t>of the oral contraceptive pill has </a:t>
            </a:r>
            <a:r>
              <a:rPr lang="en-GB" dirty="0" smtClean="0"/>
              <a:t>been linked </a:t>
            </a:r>
            <a:r>
              <a:rPr lang="en-GB" dirty="0"/>
              <a:t>to a 40% reduction in risk of ovarian cancer</a:t>
            </a:r>
          </a:p>
        </p:txBody>
      </p:sp>
    </p:spTree>
    <p:extLst>
      <p:ext uri="{BB962C8B-B14F-4D97-AF65-F5344CB8AC3E}">
        <p14:creationId xmlns:p14="http://schemas.microsoft.com/office/powerpoint/2010/main" val="527110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Ovarian cancer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The management of ovarian cancer is complex by </a:t>
            </a:r>
            <a:r>
              <a:rPr lang="en-GB" dirty="0" smtClean="0"/>
              <a:t>virtue of </a:t>
            </a:r>
            <a:r>
              <a:rPr lang="en-GB" dirty="0"/>
              <a:t>its insidious presentation, heterogeneous histology </a:t>
            </a:r>
            <a:r>
              <a:rPr lang="en-GB" dirty="0" smtClean="0"/>
              <a:t>and often </a:t>
            </a:r>
            <a:r>
              <a:rPr lang="en-GB" dirty="0"/>
              <a:t>rapid development of chemotherapy </a:t>
            </a:r>
            <a:r>
              <a:rPr lang="en-GB" dirty="0" smtClean="0"/>
              <a:t>resistance mechanisms</a:t>
            </a:r>
            <a:r>
              <a:rPr lang="en-GB" dirty="0"/>
              <a:t>. </a:t>
            </a:r>
            <a:endParaRPr lang="en-GB" dirty="0" smtClean="0"/>
          </a:p>
          <a:p>
            <a:r>
              <a:rPr lang="en-GB" dirty="0" smtClean="0"/>
              <a:t>Despite </a:t>
            </a:r>
            <a:r>
              <a:rPr lang="en-GB" dirty="0"/>
              <a:t>this, improvements have been </a:t>
            </a:r>
            <a:r>
              <a:rPr lang="en-GB" dirty="0" smtClean="0"/>
              <a:t>made in </a:t>
            </a:r>
            <a:r>
              <a:rPr lang="en-GB" dirty="0"/>
              <a:t>the 5 - year survival over the last 20 years, </a:t>
            </a:r>
            <a:r>
              <a:rPr lang="en-GB" dirty="0" smtClean="0"/>
              <a:t>reflecting</a:t>
            </a:r>
            <a:r>
              <a:rPr lang="en-GB" dirty="0"/>
              <a:t> </a:t>
            </a:r>
            <a:r>
              <a:rPr lang="en-GB" dirty="0" smtClean="0"/>
              <a:t>advances </a:t>
            </a:r>
            <a:r>
              <a:rPr lang="en-GB" dirty="0"/>
              <a:t>in surgical technique and the use of more </a:t>
            </a:r>
            <a:r>
              <a:rPr lang="en-GB" dirty="0" smtClean="0"/>
              <a:t>effective chemotherapeutic </a:t>
            </a:r>
            <a:r>
              <a:rPr lang="en-GB" dirty="0"/>
              <a:t>treatments, both upfront and </a:t>
            </a:r>
            <a:r>
              <a:rPr lang="en-GB" dirty="0" smtClean="0"/>
              <a:t>in recurrence</a:t>
            </a:r>
            <a:r>
              <a:rPr lang="en-GB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9216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Endometrial cancer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000" dirty="0"/>
              <a:t>Endometrial cancer is becoming the most common of </a:t>
            </a:r>
            <a:r>
              <a:rPr lang="en-GB" sz="2000" dirty="0" smtClean="0"/>
              <a:t>the gynaecological </a:t>
            </a:r>
            <a:r>
              <a:rPr lang="en-GB" sz="2000" dirty="0"/>
              <a:t>malignancies in the developed </a:t>
            </a:r>
            <a:r>
              <a:rPr lang="en-GB" sz="2000" dirty="0" smtClean="0"/>
              <a:t>world </a:t>
            </a:r>
          </a:p>
          <a:p>
            <a:r>
              <a:rPr lang="en-GB" sz="2000" dirty="0" smtClean="0"/>
              <a:t>Some </a:t>
            </a:r>
            <a:r>
              <a:rPr lang="en-GB" sz="2000" dirty="0"/>
              <a:t>plausible explanations include the </a:t>
            </a:r>
            <a:r>
              <a:rPr lang="en-GB" sz="2000" dirty="0" smtClean="0"/>
              <a:t>overall increased </a:t>
            </a:r>
            <a:r>
              <a:rPr lang="en-GB" sz="2000" dirty="0"/>
              <a:t>life expectancy, obesity and also the reduction </a:t>
            </a:r>
            <a:r>
              <a:rPr lang="en-GB" sz="2000" dirty="0" smtClean="0"/>
              <a:t>in death </a:t>
            </a:r>
            <a:r>
              <a:rPr lang="en-GB" sz="2000" dirty="0"/>
              <a:t>rates from other related malignancies – breast </a:t>
            </a:r>
            <a:r>
              <a:rPr lang="en-GB" sz="2000" dirty="0" smtClean="0"/>
              <a:t>cancer in </a:t>
            </a:r>
            <a:r>
              <a:rPr lang="en-GB" sz="2000" dirty="0"/>
              <a:t>particular. </a:t>
            </a:r>
          </a:p>
          <a:p>
            <a:r>
              <a:rPr lang="en-GB" sz="2000" dirty="0" smtClean="0"/>
              <a:t>While </a:t>
            </a:r>
            <a:r>
              <a:rPr lang="en-GB" sz="2000" dirty="0"/>
              <a:t>the disease affects mainly </a:t>
            </a:r>
            <a:r>
              <a:rPr lang="en-GB" sz="2000" dirty="0" smtClean="0"/>
              <a:t>postmenopausal and 20% in premenopausal.</a:t>
            </a:r>
            <a:r>
              <a:rPr lang="en-GB" sz="2000" dirty="0"/>
              <a:t> </a:t>
            </a:r>
            <a:endParaRPr lang="en-GB" sz="2000" dirty="0" smtClean="0"/>
          </a:p>
          <a:p>
            <a:r>
              <a:rPr lang="en-GB" sz="2000" dirty="0" smtClean="0"/>
              <a:t>There </a:t>
            </a:r>
            <a:r>
              <a:rPr lang="en-GB" sz="2000" dirty="0"/>
              <a:t>are recognized risk factors for endometrial </a:t>
            </a:r>
            <a:r>
              <a:rPr lang="en-GB" sz="2000" dirty="0" smtClean="0"/>
              <a:t>cancer, main </a:t>
            </a:r>
            <a:r>
              <a:rPr lang="en-GB" sz="2000" dirty="0"/>
              <a:t>relationship to risk is excess </a:t>
            </a:r>
            <a:r>
              <a:rPr lang="en-GB" sz="2000" dirty="0" smtClean="0"/>
              <a:t>exposure of </a:t>
            </a:r>
            <a:r>
              <a:rPr lang="en-GB" sz="2000" dirty="0"/>
              <a:t>the endometrium to oestrogen – which has a </a:t>
            </a:r>
            <a:r>
              <a:rPr lang="en-GB" sz="2000" dirty="0" smtClean="0"/>
              <a:t>direct association </a:t>
            </a:r>
            <a:r>
              <a:rPr lang="en-GB" sz="2000" dirty="0"/>
              <a:t>with both obesity and diabetes</a:t>
            </a:r>
            <a:r>
              <a:rPr lang="en-GB" sz="2000" dirty="0" smtClean="0"/>
              <a:t>.</a:t>
            </a:r>
            <a:r>
              <a:rPr lang="en-GB" sz="2000" dirty="0"/>
              <a:t> </a:t>
            </a:r>
            <a:endParaRPr lang="en-GB" sz="2000" dirty="0" smtClean="0"/>
          </a:p>
          <a:p>
            <a:r>
              <a:rPr lang="en-GB" sz="2000" dirty="0" smtClean="0"/>
              <a:t>The other factors </a:t>
            </a:r>
            <a:r>
              <a:rPr lang="en-GB" sz="2000" dirty="0"/>
              <a:t>such as older age and hypertension are </a:t>
            </a:r>
            <a:r>
              <a:rPr lang="en-GB" sz="2000" dirty="0" smtClean="0"/>
              <a:t>interrelated with </a:t>
            </a:r>
            <a:r>
              <a:rPr lang="en-GB" sz="2000" dirty="0"/>
              <a:t>the above. </a:t>
            </a:r>
            <a:endParaRPr lang="en-GB" sz="2000" dirty="0" smtClean="0"/>
          </a:p>
          <a:p>
            <a:r>
              <a:rPr lang="en-GB" sz="2000" dirty="0" smtClean="0"/>
              <a:t>Age </a:t>
            </a:r>
            <a:r>
              <a:rPr lang="en-GB" sz="2000" dirty="0"/>
              <a:t>remains the main risk factor, </a:t>
            </a:r>
            <a:r>
              <a:rPr lang="en-GB" sz="2000" dirty="0" smtClean="0"/>
              <a:t>with most </a:t>
            </a:r>
            <a:r>
              <a:rPr lang="en-GB" sz="2000" dirty="0"/>
              <a:t>cases occurring in women over the age of 50 years.</a:t>
            </a:r>
          </a:p>
        </p:txBody>
      </p:sp>
    </p:spTree>
    <p:extLst>
      <p:ext uri="{BB962C8B-B14F-4D97-AF65-F5344CB8AC3E}">
        <p14:creationId xmlns:p14="http://schemas.microsoft.com/office/powerpoint/2010/main" val="889867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Vulva and vaginal cancer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Cancer of the vulva is rare, and together with cancer </a:t>
            </a:r>
            <a:r>
              <a:rPr lang="en-GB" sz="2000" dirty="0" smtClean="0"/>
              <a:t>of the </a:t>
            </a:r>
            <a:r>
              <a:rPr lang="en-GB" sz="2000" dirty="0"/>
              <a:t>vagina accounts for less than 1% of all cancers and </a:t>
            </a:r>
            <a:r>
              <a:rPr lang="en-GB" sz="2000" dirty="0" smtClean="0"/>
              <a:t>7% of </a:t>
            </a:r>
            <a:r>
              <a:rPr lang="en-GB" sz="2000" dirty="0"/>
              <a:t>all gynaecological cancers diagnosed in </a:t>
            </a:r>
            <a:r>
              <a:rPr lang="en-GB" sz="2000" dirty="0" smtClean="0"/>
              <a:t>women</a:t>
            </a:r>
          </a:p>
          <a:p>
            <a:r>
              <a:rPr lang="en-GB" sz="2000" dirty="0"/>
              <a:t>The lifetime risk of developing </a:t>
            </a:r>
            <a:r>
              <a:rPr lang="en-GB" sz="2000" dirty="0" err="1"/>
              <a:t>vulval</a:t>
            </a:r>
            <a:r>
              <a:rPr lang="en-GB" sz="2000" dirty="0"/>
              <a:t> cancer is 1 </a:t>
            </a:r>
            <a:r>
              <a:rPr lang="en-GB" sz="2000" dirty="0" smtClean="0"/>
              <a:t>in 316 </a:t>
            </a:r>
            <a:r>
              <a:rPr lang="en-GB" sz="2000" dirty="0"/>
              <a:t>for British women</a:t>
            </a:r>
            <a:r>
              <a:rPr lang="en-GB" sz="2000" dirty="0" smtClean="0"/>
              <a:t>.</a:t>
            </a:r>
          </a:p>
          <a:p>
            <a:r>
              <a:rPr lang="en-GB" sz="2000" dirty="0" smtClean="0"/>
              <a:t>Incidence rate </a:t>
            </a:r>
            <a:r>
              <a:rPr lang="en-GB" sz="2000" dirty="0"/>
              <a:t>of </a:t>
            </a:r>
            <a:r>
              <a:rPr lang="en-GB" sz="2000" dirty="0" err="1"/>
              <a:t>vulval</a:t>
            </a:r>
            <a:r>
              <a:rPr lang="en-GB" sz="2000" dirty="0"/>
              <a:t> cancer in the UK is around 2.4 </a:t>
            </a:r>
            <a:r>
              <a:rPr lang="en-GB" sz="2000" dirty="0" smtClean="0"/>
              <a:t>per 100 </a:t>
            </a:r>
            <a:r>
              <a:rPr lang="en-GB" sz="2000" dirty="0"/>
              <a:t>000 of the female population.</a:t>
            </a:r>
          </a:p>
          <a:p>
            <a:r>
              <a:rPr lang="en-GB" sz="2000" dirty="0"/>
              <a:t>Most </a:t>
            </a:r>
            <a:r>
              <a:rPr lang="en-GB" sz="2000" dirty="0" err="1"/>
              <a:t>vulval</a:t>
            </a:r>
            <a:r>
              <a:rPr lang="en-GB" sz="2000" dirty="0"/>
              <a:t> cancers occur after the menopause, </a:t>
            </a:r>
            <a:r>
              <a:rPr lang="en-GB" sz="2000" dirty="0" smtClean="0"/>
              <a:t>with the </a:t>
            </a:r>
            <a:r>
              <a:rPr lang="en-GB" sz="2000" dirty="0"/>
              <a:t>peak incidence between the ages of 65 and </a:t>
            </a:r>
            <a:r>
              <a:rPr lang="en-GB" sz="2000" dirty="0" smtClean="0"/>
              <a:t>75 years.</a:t>
            </a:r>
            <a:r>
              <a:rPr lang="en-GB" sz="2000" dirty="0"/>
              <a:t> </a:t>
            </a:r>
            <a:endParaRPr lang="en-GB" sz="2000" dirty="0" smtClean="0"/>
          </a:p>
          <a:p>
            <a:r>
              <a:rPr lang="en-GB" sz="2000" dirty="0" smtClean="0"/>
              <a:t>The </a:t>
            </a:r>
            <a:r>
              <a:rPr lang="en-GB" sz="2000" dirty="0"/>
              <a:t>aetiology of </a:t>
            </a:r>
            <a:r>
              <a:rPr lang="en-GB" sz="2000" dirty="0" err="1"/>
              <a:t>vulval</a:t>
            </a:r>
            <a:r>
              <a:rPr lang="en-GB" sz="2000" dirty="0"/>
              <a:t> cancer remains unknown.</a:t>
            </a:r>
          </a:p>
          <a:p>
            <a:r>
              <a:rPr lang="en-GB" sz="2000" dirty="0"/>
              <a:t>Oncogenic HPVs are, however, strongly associated </a:t>
            </a:r>
            <a:r>
              <a:rPr lang="en-GB" sz="2000" dirty="0" smtClean="0"/>
              <a:t>with some vulvar and vaginal </a:t>
            </a:r>
            <a:r>
              <a:rPr lang="en-GB" sz="2000" dirty="0"/>
              <a:t>cancers</a:t>
            </a:r>
            <a:endParaRPr lang="en-GB" sz="2000" dirty="0" smtClean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771446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Risk factors of </a:t>
            </a:r>
            <a:r>
              <a:rPr lang="en-GB" dirty="0"/>
              <a:t>Vulva and vaginal cancer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 Lichen </a:t>
            </a:r>
            <a:r>
              <a:rPr lang="en-GB" sz="2000" dirty="0" err="1"/>
              <a:t>sclerosus</a:t>
            </a:r>
            <a:r>
              <a:rPr lang="en-GB" sz="2000" dirty="0"/>
              <a:t> (4 – 7% risk of developing cancer</a:t>
            </a:r>
            <a:r>
              <a:rPr lang="en-GB" sz="2000" dirty="0" smtClean="0"/>
              <a:t>)</a:t>
            </a:r>
            <a:endParaRPr lang="en-GB" sz="2000" dirty="0"/>
          </a:p>
          <a:p>
            <a:r>
              <a:rPr lang="en-GB" sz="2000" dirty="0" err="1"/>
              <a:t>V</a:t>
            </a:r>
            <a:r>
              <a:rPr lang="en-GB" sz="2000" dirty="0" err="1" smtClean="0"/>
              <a:t>ulval</a:t>
            </a:r>
            <a:r>
              <a:rPr lang="en-GB" sz="2000" dirty="0" smtClean="0"/>
              <a:t> </a:t>
            </a:r>
            <a:r>
              <a:rPr lang="en-GB" sz="2000" dirty="0"/>
              <a:t>intraepithelial </a:t>
            </a:r>
            <a:r>
              <a:rPr lang="en-GB" sz="2000" dirty="0" err="1"/>
              <a:t>neoplasia</a:t>
            </a:r>
            <a:r>
              <a:rPr lang="en-GB" sz="2000" dirty="0"/>
              <a:t> (VIN) and </a:t>
            </a:r>
            <a:r>
              <a:rPr lang="en-GB" sz="2000" dirty="0" smtClean="0"/>
              <a:t>multifocal disease </a:t>
            </a:r>
            <a:r>
              <a:rPr lang="en-GB" sz="2000" dirty="0"/>
              <a:t>(5 – 90</a:t>
            </a:r>
            <a:r>
              <a:rPr lang="en-GB" sz="2000" dirty="0" smtClean="0"/>
              <a:t>%); VAIN(vaginal intraepithelial </a:t>
            </a:r>
            <a:r>
              <a:rPr lang="en-GB" sz="2000" dirty="0" err="1" smtClean="0"/>
              <a:t>neoplasia</a:t>
            </a:r>
            <a:r>
              <a:rPr lang="en-GB" sz="2000" dirty="0" smtClean="0"/>
              <a:t>)</a:t>
            </a:r>
            <a:endParaRPr lang="en-GB" sz="2000" dirty="0"/>
          </a:p>
          <a:p>
            <a:r>
              <a:rPr lang="en-GB" sz="2000" dirty="0" smtClean="0"/>
              <a:t>Paget </a:t>
            </a:r>
            <a:r>
              <a:rPr lang="en-GB" sz="2000" dirty="0"/>
              <a:t>’ s </a:t>
            </a:r>
            <a:r>
              <a:rPr lang="en-GB" sz="2000" dirty="0" smtClean="0"/>
              <a:t>disease</a:t>
            </a:r>
            <a:endParaRPr lang="en-GB" sz="2000" dirty="0"/>
          </a:p>
          <a:p>
            <a:r>
              <a:rPr lang="en-GB" sz="2000" dirty="0"/>
              <a:t>M</a:t>
            </a:r>
            <a:r>
              <a:rPr lang="en-GB" sz="2000" dirty="0" smtClean="0"/>
              <a:t>elanoma</a:t>
            </a:r>
            <a:r>
              <a:rPr lang="en-GB" sz="2000" dirty="0"/>
              <a:t>, </a:t>
            </a:r>
            <a:r>
              <a:rPr lang="en-GB" sz="2000" i="1" dirty="0"/>
              <a:t>in situ </a:t>
            </a:r>
            <a:endParaRPr lang="en-GB" sz="2000" dirty="0"/>
          </a:p>
          <a:p>
            <a:r>
              <a:rPr lang="en-GB" sz="2000" dirty="0"/>
              <a:t>S</a:t>
            </a:r>
            <a:r>
              <a:rPr lang="en-GB" sz="2000" dirty="0" smtClean="0"/>
              <a:t>moking </a:t>
            </a:r>
            <a:endParaRPr lang="en-GB" sz="2000" dirty="0"/>
          </a:p>
          <a:p>
            <a:r>
              <a:rPr lang="en-GB" sz="2000" dirty="0"/>
              <a:t>I</a:t>
            </a:r>
            <a:r>
              <a:rPr lang="en-GB" sz="2000" dirty="0" smtClean="0"/>
              <a:t>mmunosuppression</a:t>
            </a:r>
            <a:endParaRPr lang="en-GB" sz="2000" dirty="0"/>
          </a:p>
          <a:p>
            <a:r>
              <a:rPr lang="en-GB" sz="2000" dirty="0" smtClean="0"/>
              <a:t>Advanced age</a:t>
            </a:r>
            <a:endParaRPr lang="en-GB" sz="2000" dirty="0"/>
          </a:p>
          <a:p>
            <a:r>
              <a:rPr lang="en-GB" sz="2000" dirty="0" smtClean="0"/>
              <a:t>History </a:t>
            </a:r>
            <a:r>
              <a:rPr lang="en-GB" sz="2000" dirty="0"/>
              <a:t>of cervical </a:t>
            </a:r>
            <a:r>
              <a:rPr lang="en-GB" sz="2000" dirty="0" err="1"/>
              <a:t>neoplasia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767860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979</Words>
  <Application>Microsoft Office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Overview of gynaecology cancers</vt:lpstr>
      <vt:lpstr>Cervical cancer</vt:lpstr>
      <vt:lpstr>Cervical cancer</vt:lpstr>
      <vt:lpstr>Ovarian cancer</vt:lpstr>
      <vt:lpstr>Ovarian cancer</vt:lpstr>
      <vt:lpstr>Ovarian cancer</vt:lpstr>
      <vt:lpstr>Endometrial cancer</vt:lpstr>
      <vt:lpstr>Vulva and vaginal cancer</vt:lpstr>
      <vt:lpstr>Risk factors of Vulva and vaginal cancer</vt:lpstr>
      <vt:lpstr>Chemotherapy </vt:lpstr>
      <vt:lpstr>Radiotherapy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8</cp:revision>
  <dcterms:created xsi:type="dcterms:W3CDTF">2017-04-26T06:39:27Z</dcterms:created>
  <dcterms:modified xsi:type="dcterms:W3CDTF">2017-04-26T11:07:28Z</dcterms:modified>
</cp:coreProperties>
</file>